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7EAED"/>
          </a:solidFill>
        </a:fill>
      </a:tcStyle>
    </a:wholeTbl>
    <a:band1H>
      <a:tcStyle>
        <a:tcBdr/>
        <a:fill>
          <a:solidFill>
            <a:srgbClr val="CCD2D8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CD2D8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156082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156082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156082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156082"/>
          </a:solidFill>
        </a:fill>
      </a:tcStyle>
    </a:firstRow>
  </a:tblStyle>
  <a:tblStyle styleId="{7E9639D4-E3E2-4D34-9284-5A2195B3D0D7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3172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3172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</a:tcBdr>
      </a:tcStyle>
    </a:wholeTbl>
    <a:band1H>
      <a:tcStyle>
        <a:tcBdr>
          <a:top>
            <a:ln w="3172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</a:tcBdr>
      </a:tcStyle>
    </a:band1H>
    <a:band1V>
      <a:tcStyle>
        <a:tcBdr>
          <a:left>
            <a:ln w="3172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</a:tcBdr>
      </a:tcStyle>
    </a:band1V>
    <a:band2V>
      <a:tcStyle>
        <a:tcBdr>
          <a:left>
            <a:ln w="3172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</a:tcBdr>
      </a:tcStyle>
    </a:band2V>
    <a:lastCol>
      <a:tcTxStyle b="on">
        <a:font>
          <a:latin typeface=""/>
          <a:ea typeface=""/>
          <a:cs typeface=""/>
        </a:font>
      </a:tcTxStyle>
      <a:tcStyle>
        <a:tcBdr/>
      </a:tcStyle>
    </a:lastCol>
    <a:firstCol>
      <a:tcTxStyle b="on">
        <a:font>
          <a:latin typeface=""/>
          <a:ea typeface=""/>
          <a:cs typeface=""/>
        </a:font>
      </a:tcTxStyle>
      <a:tcStyle>
        <a:tcBdr/>
      </a:tcStyle>
    </a:firstCol>
    <a:lastRow>
      <a:tcTxStyle b="on">
        <a:font>
          <a:latin typeface=""/>
          <a:ea typeface=""/>
          <a:cs typeface=""/>
        </a:font>
      </a:tcTxStyle>
      <a:tcStyle>
        <a:tcBdr>
          <a:top>
            <a:ln w="50804" cap="flat" cmpd="dbl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</a:tcBdr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000000"/>
          </a:solidFill>
        </a:fill>
      </a:tcStyle>
    </a:firstRow>
  </a:tblStyle>
  <a:tblStyle styleId="{616DA210-FB5B-4158-B5E0-FEB733F419B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</a:tcBdr>
      </a:tcStyle>
    </a:wholeTbl>
    <a:band1H>
      <a:tcStyle>
        <a:tcBdr/>
        <a:fill>
          <a:solidFill>
            <a:srgbClr val="000000"/>
          </a:solidFill>
        </a:fill>
      </a:tcStyle>
    </a:band1H>
    <a:band1V>
      <a:tcStyle>
        <a:tcBdr/>
        <a:fill>
          <a:solidFill>
            <a:srgbClr val="000000"/>
          </a:solidFill>
        </a:fill>
      </a:tcStyle>
    </a:band1V>
    <a:lastCol>
      <a:tcTxStyle b="on">
        <a:font>
          <a:latin typeface=""/>
          <a:ea typeface=""/>
          <a:cs typeface=""/>
        </a:font>
      </a:tcTxStyle>
      <a:tcStyle>
        <a:tcBdr/>
      </a:tcStyle>
    </a:lastCol>
    <a:firstCol>
      <a:tcTxStyle b="on">
        <a:font>
          <a:latin typeface=""/>
          <a:ea typeface=""/>
          <a:cs typeface=""/>
        </a:font>
      </a:tcTxStyle>
      <a:tcStyle>
        <a:tcBdr/>
      </a:tcStyle>
    </a:firstCol>
    <a:lastRow>
      <a:tcTxStyle b="on">
        <a:font>
          <a:latin typeface=""/>
          <a:ea typeface=""/>
          <a:cs typeface=""/>
        </a:font>
      </a:tcTxStyle>
      <a:tcStyle>
        <a:tcBdr>
          <a:top>
            <a:ln w="50804" cap="flat" cmpd="dbl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</a:tcBdr>
      </a:tcStyle>
    </a:lastRow>
    <a:firstRow>
      <a:tcTxStyle b="on">
        <a:font>
          <a:latin typeface=""/>
          <a:ea typeface=""/>
          <a:cs typeface=""/>
        </a:font>
      </a:tcTxStyle>
      <a:tcStyle>
        <a:tcBdr>
          <a:bottom>
            <a:ln w="25402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</a:tcBdr>
      </a:tcStyle>
    </a:firstRow>
  </a:tblStyle>
  <a:tblStyle styleId="{72833802-FEF1-4C79-8D5D-14CF1EAF98D9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3172" cap="flat" cmpd="sng" algn="ctr">
              <a:solidFill>
                <a:srgbClr val="E97132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E97132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3172" cap="flat" cmpd="sng" algn="ctr">
              <a:solidFill>
                <a:srgbClr val="E97132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E97132"/>
              </a:solidFill>
              <a:prstDash val="solid"/>
              <a:round/>
              <a:headEnd type="none" w="med" len="med"/>
              <a:tailEnd type="none" w="med" len="med"/>
            </a:ln>
          </a:bottom>
        </a:tcBdr>
      </a:tcStyle>
    </a:wholeTbl>
    <a:band1H>
      <a:tcStyle>
        <a:tcBdr>
          <a:top>
            <a:ln w="3172" cap="flat" cmpd="sng" algn="ctr">
              <a:solidFill>
                <a:srgbClr val="E97132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E97132"/>
              </a:solidFill>
              <a:prstDash val="solid"/>
              <a:round/>
              <a:headEnd type="none" w="med" len="med"/>
              <a:tailEnd type="none" w="med" len="med"/>
            </a:ln>
          </a:bottom>
        </a:tcBdr>
      </a:tcStyle>
    </a:band1H>
    <a:band1V>
      <a:tcStyle>
        <a:tcBdr>
          <a:left>
            <a:ln w="3172" cap="flat" cmpd="sng" algn="ctr">
              <a:solidFill>
                <a:srgbClr val="E97132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E97132"/>
              </a:solidFill>
              <a:prstDash val="solid"/>
              <a:round/>
              <a:headEnd type="none" w="med" len="med"/>
              <a:tailEnd type="none" w="med" len="med"/>
            </a:ln>
          </a:right>
        </a:tcBdr>
      </a:tcStyle>
    </a:band1V>
    <a:band2V>
      <a:tcStyle>
        <a:tcBdr>
          <a:left>
            <a:ln w="3172" cap="flat" cmpd="sng" algn="ctr">
              <a:solidFill>
                <a:srgbClr val="E97132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E97132"/>
              </a:solidFill>
              <a:prstDash val="solid"/>
              <a:round/>
              <a:headEnd type="none" w="med" len="med"/>
              <a:tailEnd type="none" w="med" len="med"/>
            </a:ln>
          </a:right>
        </a:tcBdr>
      </a:tcStyle>
    </a:band2V>
    <a:lastCol>
      <a:tcTxStyle b="on">
        <a:font>
          <a:latin typeface=""/>
          <a:ea typeface=""/>
          <a:cs typeface=""/>
        </a:font>
      </a:tcTxStyle>
      <a:tcStyle>
        <a:tcBdr/>
      </a:tcStyle>
    </a:lastCol>
    <a:firstCol>
      <a:tcTxStyle b="on">
        <a:font>
          <a:latin typeface=""/>
          <a:ea typeface=""/>
          <a:cs typeface=""/>
        </a:font>
      </a:tcTxStyle>
      <a:tcStyle>
        <a:tcBdr/>
      </a:tcStyle>
    </a:firstCol>
    <a:lastRow>
      <a:tcTxStyle b="on">
        <a:font>
          <a:latin typeface=""/>
          <a:ea typeface=""/>
          <a:cs typeface=""/>
        </a:font>
      </a:tcTxStyle>
      <a:tcStyle>
        <a:tcBdr>
          <a:top>
            <a:ln w="50804" cap="flat" cmpd="dbl" algn="ctr">
              <a:solidFill>
                <a:srgbClr val="E97132"/>
              </a:solidFill>
              <a:prstDash val="solid"/>
              <a:round/>
              <a:headEnd type="none" w="med" len="med"/>
              <a:tailEnd type="none" w="med" len="med"/>
            </a:ln>
          </a:top>
        </a:tcBdr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E97132"/>
          </a:solidFill>
        </a:fill>
      </a:tcStyle>
    </a:firstRow>
  </a:tblStyle>
  <a:tblStyle styleId="{D7AC3CCA-C797-4891-BE02-D94E43425B78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7E7E7"/>
          </a:solidFill>
        </a:fill>
      </a:tcStyle>
    </a:wholeTbl>
    <a:band1H>
      <a:tcStyle>
        <a:tcBdr/>
        <a:fill>
          <a:solidFill>
            <a:srgbClr val="CBCBCB"/>
          </a:solidFill>
        </a:fill>
      </a:tcStyle>
    </a:band1H>
    <a:band1V>
      <a:tcStyle>
        <a:tcBdr/>
        <a:fill>
          <a:solidFill>
            <a:srgbClr val="CBCBCB"/>
          </a:solidFill>
        </a:fill>
      </a:tcStyle>
    </a:band1V>
    <a:lastCol>
      <a:tcTxStyle b="on">
        <a:font>
          <a:latin typeface=""/>
          <a:ea typeface=""/>
          <a:cs typeface=""/>
        </a:font>
      </a:tcTxStyle>
      <a:tcStyle>
        <a:tcBdr/>
      </a:tcStyle>
    </a:lastCol>
    <a:firstCol>
      <a:tcTxStyle b="on">
        <a:font>
          <a:latin typeface=""/>
          <a:ea typeface=""/>
          <a:cs typeface=""/>
        </a:font>
      </a:tcTxStyle>
      <a:tcStyle>
        <a:tcBdr/>
      </a:tcStyle>
    </a:firstCol>
    <a:lastRow>
      <a:tcTxStyle b="on">
        <a:font>
          <a:latin typeface=""/>
          <a:ea typeface=""/>
          <a:cs typeface=""/>
        </a:font>
      </a:tcTxStyle>
      <a:tcStyle>
        <a:tcBdr>
          <a:top>
            <a:ln w="25402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E7E7E7"/>
          </a:solidFill>
        </a:fill>
      </a:tcStyle>
    </a:lastRow>
    <a:firstRow>
      <a:tcTxStyle b="on">
        <a:font>
          <a:latin typeface=""/>
          <a:ea typeface=""/>
          <a:cs typeface=""/>
        </a:font>
      </a:tcTxStyle>
      <a:tcStyle>
        <a:tcBdr/>
        <a:fill>
          <a:solidFill>
            <a:srgbClr val="E7E7E7"/>
          </a:solidFill>
        </a:fill>
      </a:tcStyle>
    </a:firstRow>
  </a:tblStyle>
  <a:tblStyle styleId="{912C8C85-51F0-491E-9774-3900AFEF0FD7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3172" cap="flat" cmpd="sng" algn="ctr">
              <a:solidFill>
                <a:srgbClr val="4EA72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4EA72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3172" cap="flat" cmpd="sng" algn="ctr">
              <a:solidFill>
                <a:srgbClr val="4EA72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4EA72E"/>
              </a:solidFill>
              <a:prstDash val="solid"/>
              <a:round/>
              <a:headEnd type="none" w="med" len="med"/>
              <a:tailEnd type="none" w="med" len="med"/>
            </a:ln>
          </a:bottom>
        </a:tcBdr>
      </a:tcStyle>
    </a:wholeTbl>
    <a:band1H>
      <a:tcStyle>
        <a:tcBdr>
          <a:top>
            <a:ln w="3172" cap="flat" cmpd="sng" algn="ctr">
              <a:solidFill>
                <a:srgbClr val="4EA72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3172" cap="flat" cmpd="sng" algn="ctr">
              <a:solidFill>
                <a:srgbClr val="4EA72E"/>
              </a:solidFill>
              <a:prstDash val="solid"/>
              <a:round/>
              <a:headEnd type="none" w="med" len="med"/>
              <a:tailEnd type="none" w="med" len="med"/>
            </a:ln>
          </a:bottom>
        </a:tcBdr>
      </a:tcStyle>
    </a:band1H>
    <a:band1V>
      <a:tcStyle>
        <a:tcBdr>
          <a:left>
            <a:ln w="3172" cap="flat" cmpd="sng" algn="ctr">
              <a:solidFill>
                <a:srgbClr val="4EA72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4EA72E"/>
              </a:solidFill>
              <a:prstDash val="solid"/>
              <a:round/>
              <a:headEnd type="none" w="med" len="med"/>
              <a:tailEnd type="none" w="med" len="med"/>
            </a:ln>
          </a:right>
        </a:tcBdr>
      </a:tcStyle>
    </a:band1V>
    <a:band2V>
      <a:tcStyle>
        <a:tcBdr>
          <a:left>
            <a:ln w="3172" cap="flat" cmpd="sng" algn="ctr">
              <a:solidFill>
                <a:srgbClr val="4EA72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3172" cap="flat" cmpd="sng" algn="ctr">
              <a:solidFill>
                <a:srgbClr val="4EA72E"/>
              </a:solidFill>
              <a:prstDash val="solid"/>
              <a:round/>
              <a:headEnd type="none" w="med" len="med"/>
              <a:tailEnd type="none" w="med" len="med"/>
            </a:ln>
          </a:right>
        </a:tcBdr>
      </a:tcStyle>
    </a:band2V>
    <a:lastCol>
      <a:tcTxStyle b="on">
        <a:font>
          <a:latin typeface=""/>
          <a:ea typeface=""/>
          <a:cs typeface=""/>
        </a:font>
      </a:tcTxStyle>
      <a:tcStyle>
        <a:tcBdr/>
      </a:tcStyle>
    </a:lastCol>
    <a:firstCol>
      <a:tcTxStyle b="on">
        <a:font>
          <a:latin typeface=""/>
          <a:ea typeface=""/>
          <a:cs typeface=""/>
        </a:font>
      </a:tcTxStyle>
      <a:tcStyle>
        <a:tcBdr/>
      </a:tcStyle>
    </a:firstCol>
    <a:lastRow>
      <a:tcTxStyle b="on">
        <a:font>
          <a:latin typeface=""/>
          <a:ea typeface=""/>
          <a:cs typeface=""/>
        </a:font>
      </a:tcTxStyle>
      <a:tcStyle>
        <a:tcBdr>
          <a:top>
            <a:ln w="50804" cap="flat" cmpd="dbl" algn="ctr">
              <a:solidFill>
                <a:srgbClr val="4EA72E"/>
              </a:solidFill>
              <a:prstDash val="solid"/>
              <a:round/>
              <a:headEnd type="none" w="med" len="med"/>
              <a:tailEnd type="none" w="med" len="med"/>
            </a:ln>
          </a:top>
        </a:tcBdr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EA72E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C08D3A-BD43-F122-D939-6FEE62D70E73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defRPr>
            </a:lvl1pPr>
          </a:lstStyle>
          <a:p>
            <a:pPr lv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AC923F-091D-7266-DDE5-56CEECEB5C31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defRPr>
            </a:lvl1pPr>
          </a:lstStyle>
          <a:p>
            <a:pPr lvl="0"/>
            <a:fld id="{CF6A1EBD-29D5-4E94-ACA4-928719681D67}" type="datetime1">
              <a:rPr lang="en-GB"/>
              <a:pPr lvl="0"/>
              <a:t>13/12/2025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2E69C17-8A00-9520-04B0-F9AAA31BFE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7F1BA67-49BC-A9F9-D02A-8AB2B615AA77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335009-2DE2-01CC-148F-ADE134FCAE0A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C4207E-F137-EDDD-6FD3-0AA9449370A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defRPr>
            </a:lvl1pPr>
          </a:lstStyle>
          <a:p>
            <a:pPr lvl="0"/>
            <a:fld id="{DF4647B8-9EAA-43F5-A2A5-6D26DC4072F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0462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Aptos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Aptos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Aptos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Aptos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Apto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B4382C3-9247-3EC5-3463-E4D4583F06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3241E9-F357-72AF-BD4B-DBF132B30C4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4C5D2F-4653-AB92-02E4-57275B2EE4E4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A3FEF11-A2F7-47D2-970E-07C392AF15AA}" type="slidenum">
              <a:t>2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Apto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9C3E8E-BD64-823D-DA0A-980EA6805E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C46079-1CBE-36E0-76AD-2CFA9E0D942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63A602-2E83-C20F-954B-EBC9DAEC2910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C376C75-E608-4BC5-A1A9-BFE103C852FD}" type="slidenum">
              <a:t>5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Apto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976E9CB4-38FC-9623-9184-133A9B304624}"/>
              </a:ext>
            </a:extLst>
          </p:cNvPr>
          <p:cNvSpPr/>
          <p:nvPr/>
        </p:nvSpPr>
        <p:spPr>
          <a:xfrm>
            <a:off x="-6839" y="2059009"/>
            <a:ext cx="12195663" cy="18288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Corbel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140CA71-5527-BC1E-7942-813A5D56A5E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65760" y="2166359"/>
            <a:ext cx="11471568" cy="1739344"/>
          </a:xfrm>
        </p:spPr>
        <p:txBody>
          <a:bodyPr anchorCtr="1"/>
          <a:lstStyle>
            <a:lvl1pPr algn="ctr">
              <a:lnSpc>
                <a:spcPct val="80000"/>
              </a:lnSpc>
              <a:defRPr sz="6000" spc="15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FA320EF3-67B4-4DFC-DCA7-0EE9E8CC0D8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996248"/>
            <a:ext cx="9144000" cy="1309256"/>
          </a:xfrm>
        </p:spPr>
        <p:txBody>
          <a:bodyPr anchorCtr="1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2B61133-6BF5-FB30-785E-CF0A8ACD5D1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A059A34-BDBE-4281-8CBB-9A4D47A73B53}" type="datetime1">
              <a:rPr lang="en-GB"/>
              <a:pPr lvl="0"/>
              <a:t>13/12/2025</a:t>
            </a:fld>
            <a:endParaRPr lang="en-GB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01067AE-9DA7-ACF6-3735-F28ABA4ADD3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5B3DEF4-BC04-8596-7221-755B7F49AD9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D44E6E5-A78E-49B5-A236-B7638DCF7945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485107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ext Placeholder 2">
            <a:extLst>
              <a:ext uri="{FF2B5EF4-FFF2-40B4-BE49-F238E27FC236}">
                <a16:creationId xmlns:a16="http://schemas.microsoft.com/office/drawing/2014/main" id="{B636B34E-CA65-B7C5-F2DB-1D2A1057952C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5E924248-81B0-0354-898E-99B134E443C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6FA3318-0815-430B-8EAD-0B1A7C8E34EA}" type="datetime1">
              <a:rPr lang="en-GB"/>
              <a:pPr lvl="0"/>
              <a:t>13/12/2025</a:t>
            </a:fld>
            <a:endParaRPr lang="en-GB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F7945D9-06B1-C2B5-8781-4AE0BAFD0E6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E27EE56-852F-B26F-0948-66BDD4E6812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C0CA485-8DE1-4D58-9F4D-271CDE48B24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9894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35A5B6C2-72FB-CEE7-13BB-B28A1878C62B}"/>
              </a:ext>
            </a:extLst>
          </p:cNvPr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Corbel"/>
            </a:endParaRPr>
          </a:p>
        </p:txBody>
      </p:sp>
      <p:sp>
        <p:nvSpPr>
          <p:cNvPr id="3" name="Vertical Title 1">
            <a:extLst>
              <a:ext uri="{FF2B5EF4-FFF2-40B4-BE49-F238E27FC236}">
                <a16:creationId xmlns:a16="http://schemas.microsoft.com/office/drawing/2014/main" id="{B286751E-8789-E259-C399-C8C7B203851D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9160623" y="274640"/>
            <a:ext cx="2402375" cy="5897559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Vertical Text Placeholder 2">
            <a:extLst>
              <a:ext uri="{FF2B5EF4-FFF2-40B4-BE49-F238E27FC236}">
                <a16:creationId xmlns:a16="http://schemas.microsoft.com/office/drawing/2014/main" id="{C06DBA5D-4B67-C7C4-FD5F-527396D8E1E9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274640"/>
            <a:ext cx="7973293" cy="5897559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06E7B35-F9E3-4B6D-64F9-8BE10E0384D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838203" y="6422855"/>
            <a:ext cx="27432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D6B60897-6F68-4D81-A607-C68381D16B1E}" type="datetime1">
              <a:rPr lang="en-GB"/>
              <a:pPr lvl="0"/>
              <a:t>13/12/2025</a:t>
            </a:fld>
            <a:endParaRPr lang="en-GB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433D272-CB2A-D02C-8659-EC77733E44D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3776133" y="6422855"/>
            <a:ext cx="4279666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A67FA5F-F0F1-925D-7EE5-6016D25B87A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8073045" y="6422855"/>
            <a:ext cx="879762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BCD4728E-83C6-4168-903D-FB5927CE51B0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657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C631B363-DB6D-3B50-37D3-45363421CCAD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EDC9087-FFD3-6662-428C-42978E3BBC1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3C07B19-D153-46F1-BBA0-B0CFA18CEE59}" type="datetime1">
              <a:rPr lang="en-GB"/>
              <a:pPr lvl="0"/>
              <a:t>13/12/2025</a:t>
            </a:fld>
            <a:endParaRPr lang="en-GB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65EEB36-C935-8C51-7D49-ABEF64C1E5B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2AEA7E7-4A52-7D6B-3179-CA03E40859A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22C2510-DBB8-4C53-9BB1-A13227039B3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73489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22765998-7CB4-0258-E9A8-19AA12BDBF8B}"/>
              </a:ext>
            </a:extLst>
          </p:cNvPr>
          <p:cNvSpPr/>
          <p:nvPr/>
        </p:nvSpPr>
        <p:spPr>
          <a:xfrm>
            <a:off x="-6839" y="2059009"/>
            <a:ext cx="12195663" cy="1828800"/>
          </a:xfrm>
          <a:prstGeom prst="rect">
            <a:avLst/>
          </a:prstGeom>
          <a:solidFill>
            <a:srgbClr val="24285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Corbel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E384500-5D79-0DA7-B1C2-82ED373DC7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3192" y="2208879"/>
            <a:ext cx="10515600" cy="1676396"/>
          </a:xfrm>
        </p:spPr>
        <p:txBody>
          <a:bodyPr anchorCtr="1">
            <a:noAutofit/>
          </a:bodyPr>
          <a:lstStyle>
            <a:lvl1pPr algn="ctr">
              <a:lnSpc>
                <a:spcPct val="80000"/>
              </a:lnSpc>
              <a:defRPr sz="6000" spc="15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8D1ECCA-8FAE-0544-32F3-514833C200C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3192" y="4010329"/>
            <a:ext cx="10515600" cy="1174638"/>
          </a:xfrm>
        </p:spPr>
        <p:txBody>
          <a:bodyPr anchorCtr="1"/>
          <a:lstStyle>
            <a:lvl1pPr marL="0" indent="0" algn="ctr">
              <a:buNone/>
              <a:defRPr sz="2000">
                <a:solidFill>
                  <a:srgbClr val="24285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C34D186-DDA5-8DB8-0C27-1C4C1F2CEC3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>
                <a:solidFill>
                  <a:srgbClr val="242852"/>
                </a:solidFill>
              </a:defRPr>
            </a:lvl1pPr>
          </a:lstStyle>
          <a:p>
            <a:pPr lvl="0"/>
            <a:fld id="{C04C8AEC-5C72-4DB2-9FF8-6971B5589D27}" type="datetime1">
              <a:rPr lang="en-GB"/>
              <a:pPr lvl="0"/>
              <a:t>13/12/2025</a:t>
            </a:fld>
            <a:endParaRPr lang="en-GB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9433B91-2D53-0EEB-712A-DE2CB9EC1DF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>
                <a:solidFill>
                  <a:srgbClr val="242852"/>
                </a:solidFill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82C2790-6A9E-0D12-6699-8C4C2FD2838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242852"/>
                </a:solidFill>
              </a:defRPr>
            </a:lvl1pPr>
          </a:lstStyle>
          <a:p>
            <a:pPr lvl="0"/>
            <a:fld id="{1F16A359-0674-4B40-B865-13AE206D3D6F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4645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0A3F63E-A3CE-0B86-F157-7A421242A67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205343" y="2011680"/>
            <a:ext cx="4754880" cy="420624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F19F93B-4E7A-0D57-7B53-32F82BF231F3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230392" y="2011680"/>
            <a:ext cx="4754880" cy="420624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FF235D92-7E16-2CB5-120F-E07090C9E73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DF3EFB6-7F91-4108-920E-7994187FB7C8}" type="datetime1">
              <a:rPr lang="en-GB"/>
              <a:pPr lvl="0"/>
              <a:t>13/12/2025</a:t>
            </a:fld>
            <a:endParaRPr lang="en-GB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44104F5E-8D2C-8292-7BFA-E4ED1169E85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525BA964-0499-B2CD-7AF6-EE5781B5E3B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8413BA1-5CB6-4752-A253-73F5DD5E0E84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217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208EF784-581C-6880-B2E5-3E3B33C1B3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07008" y="1913473"/>
            <a:ext cx="4754880" cy="743096"/>
          </a:xfrm>
        </p:spPr>
        <p:txBody>
          <a:bodyPr anchor="ctr"/>
          <a:lstStyle>
            <a:lvl1pPr marL="0" indent="0">
              <a:buNone/>
              <a:defRPr sz="21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F466F35-3A98-D28A-D245-6B74449A3F86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1207008" y="2656569"/>
            <a:ext cx="4754880" cy="356616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B9EEE2D7-5139-0C5C-9417-178BC2EBE353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231233" y="1913473"/>
            <a:ext cx="4754880" cy="743096"/>
          </a:xfrm>
        </p:spPr>
        <p:txBody>
          <a:bodyPr anchor="ctr"/>
          <a:lstStyle>
            <a:lvl1pPr marL="0" indent="0">
              <a:buNone/>
              <a:defRPr sz="21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EF419A81-2442-F8D9-C164-283E7E12760D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231233" y="2656560"/>
            <a:ext cx="4754880" cy="356616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77659D24-3656-D737-01F1-2539216B196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C452D4F-8335-43F7-8D51-318591B3C4CA}" type="datetime1">
              <a:rPr lang="en-GB"/>
              <a:pPr lvl="0"/>
              <a:t>13/12/2025</a:t>
            </a:fld>
            <a:endParaRPr lang="en-GB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3984852C-0A00-794D-FB7A-EBEE28C9C8D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8" name="Slide Number Placeholder 8">
            <a:extLst>
              <a:ext uri="{FF2B5EF4-FFF2-40B4-BE49-F238E27FC236}">
                <a16:creationId xmlns:a16="http://schemas.microsoft.com/office/drawing/2014/main" id="{20547CE4-69CC-0CD9-7FE1-377D2AF2956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30D18D4-2CEB-444D-A405-F66969E7DB2A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6574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D93C1B82-C450-5BED-8A8E-DC70D88F4DD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8698C8A-2137-47EF-A480-8AFD287349F8}" type="datetime1">
              <a:rPr lang="en-GB"/>
              <a:pPr lvl="0"/>
              <a:t>13/12/2025</a:t>
            </a:fld>
            <a:endParaRPr lang="en-GB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940AF5C1-35CC-870D-B6E5-5291EF6C07C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4" name="Slide Number Placeholder 4">
            <a:extLst>
              <a:ext uri="{FF2B5EF4-FFF2-40B4-BE49-F238E27FC236}">
                <a16:creationId xmlns:a16="http://schemas.microsoft.com/office/drawing/2014/main" id="{7CA0DCFF-6E6A-2A0B-8483-FD4766E1028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3E78CBD-A1FF-423E-9E01-234E3DD57E4D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664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34F915-3F1A-C736-0DF7-B0914E1AC26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9F1AB2B-3D5C-41AF-ADCC-BB0C90494C11}" type="datetime1">
              <a:rPr lang="en-GB"/>
              <a:pPr lvl="0"/>
              <a:t>13/12/2025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80B6EA-4731-802A-C4AC-8A76497B80F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56AC8A-B0D1-3929-6571-1FB12FA1671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AD8C3FF-CED3-452A-B116-05F97619742E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1585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A24DFD5-338B-6A4A-04E9-A958DFBFE514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D84A582-FD51-D157-BFBA-46574A92C864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7789023" y="2147486"/>
            <a:ext cx="3200400" cy="3432319"/>
          </a:xfrm>
        </p:spPr>
        <p:txBody>
          <a:bodyPr/>
          <a:lstStyle>
            <a:lvl1pPr marL="0" indent="0">
              <a:lnSpc>
                <a:spcPct val="95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95A53CE3-0E11-3E53-E964-FBA5E1E0F51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9156E72-A932-48C8-97ED-A4EFE35E8743}" type="datetime1">
              <a:rPr lang="en-GB"/>
              <a:pPr lvl="0"/>
              <a:t>13/12/2025</a:t>
            </a:fld>
            <a:endParaRPr lang="en-GB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A7DD0CAD-B8DF-4F6A-24A5-CA56D5A25FC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1661F0B4-6FAF-E4CB-AC76-E84B133DB81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4011B60-8DB2-45EE-90B8-8C86CCE9CCE2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8237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AC8F1F23-F774-04BA-BB8F-21D70085975E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rgbClr val="CDE0FB"/>
          </a:solidFill>
        </p:spPr>
        <p:txBody>
          <a:bodyPr tIns="365760" anchorCtr="1"/>
          <a:lstStyle>
            <a:lvl1pPr marL="0" indent="0" algn="ctr">
              <a:buNone/>
              <a:defRPr sz="3200">
                <a:solidFill>
                  <a:srgbClr val="7F7F7F"/>
                </a:solidFill>
              </a:defRPr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684E874E-8348-D4C1-FB65-FED3411F74EC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7790688" y="2150623"/>
            <a:ext cx="3200400" cy="3429000"/>
          </a:xfrm>
        </p:spPr>
        <p:txBody>
          <a:bodyPr/>
          <a:lstStyle>
            <a:lvl1pPr marL="0" indent="0">
              <a:lnSpc>
                <a:spcPct val="95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0F147F78-4B0F-2C58-B518-445B9A952B9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5E7FFA5-5039-4795-9677-2C651F8F67F6}" type="datetime1">
              <a:rPr lang="en-GB"/>
              <a:pPr lvl="0"/>
              <a:t>13/12/2025</a:t>
            </a:fld>
            <a:endParaRPr lang="en-GB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241A7371-0D62-5B15-9EAF-BD96E89946C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56DF82F0-6CDB-3546-60E0-F0363B0E2D2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731B600-81F5-4686-A025-8568FB7C3169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683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8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99264381-77FE-6EC5-DB96-8BDCDF90356A}"/>
              </a:ext>
            </a:extLst>
          </p:cNvPr>
          <p:cNvSpPr/>
          <p:nvPr/>
        </p:nvSpPr>
        <p:spPr>
          <a:xfrm>
            <a:off x="484" y="176113"/>
            <a:ext cx="12188952" cy="164592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Corbel"/>
            </a:endParaRP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7E2BA007-6FF5-9F03-90D6-424CFCC14E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2920" y="284177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0367A8F-8D13-6393-EAAD-33A052B6E3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02920" y="2011680"/>
            <a:ext cx="9784080" cy="42062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B67026D-6E47-7655-5ED0-8302A6CA8C5B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1202262" y="6422855"/>
            <a:ext cx="3000896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45720" bIns="45720" anchor="ctr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050" b="0" i="0" u="none" strike="noStrike" kern="1200" cap="none" spc="0" baseline="0">
                <a:solidFill>
                  <a:srgbClr val="FFFFFF"/>
                </a:solidFill>
                <a:uFillTx/>
                <a:latin typeface="Corbel"/>
              </a:defRPr>
            </a:lvl1pPr>
          </a:lstStyle>
          <a:p>
            <a:pPr lvl="0"/>
            <a:fld id="{8F9D70FA-569D-4C7A-A3D9-31CB727EA243}" type="datetime1">
              <a:rPr lang="en-GB"/>
              <a:pPr lvl="0"/>
              <a:t>13/12/2025</a:t>
            </a:fld>
            <a:endParaRPr lang="en-GB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CCE1BE9-8C40-DA78-ABDF-F6B733F3EFEC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5596475" y="6422855"/>
            <a:ext cx="5044443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050" b="0" i="0" u="none" strike="noStrike" kern="1200" cap="none" spc="0" baseline="0">
                <a:solidFill>
                  <a:srgbClr val="FFFFFF"/>
                </a:solidFill>
                <a:uFillTx/>
                <a:latin typeface="Corbel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012802E-C20A-0CAF-C1C1-45F93031BF40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0658923" y="6422855"/>
            <a:ext cx="946266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45720" tIns="45720" rIns="91440" bIns="45720" anchor="ctr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FFFFFF"/>
                </a:solidFill>
                <a:uFillTx/>
                <a:latin typeface="Corbel"/>
              </a:defRPr>
            </a:lvl1pPr>
          </a:lstStyle>
          <a:p>
            <a:pPr lvl="0"/>
            <a:fld id="{146B34EF-6461-401D-9F00-9E87EDD12430}" type="slidenum"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85000"/>
        </a:lnSpc>
        <a:spcBef>
          <a:spcPts val="0"/>
        </a:spcBef>
        <a:spcAft>
          <a:spcPts val="0"/>
        </a:spcAft>
        <a:buNone/>
        <a:tabLst/>
        <a:defRPr lang="en-US" sz="4000" b="0" i="0" u="none" strike="noStrike" kern="1200" cap="all" spc="0" baseline="0">
          <a:solidFill>
            <a:srgbClr val="242852"/>
          </a:solidFill>
          <a:uFillTx/>
          <a:latin typeface="Corbel"/>
        </a:defRPr>
      </a:lvl1pPr>
    </p:titleStyle>
    <p:bodyStyle>
      <a:lvl1pPr marL="182880" marR="0" lvl="0" indent="-182880" algn="l" defTabSz="914400" rtl="0" fontAlgn="auto" hangingPunct="1">
        <a:lnSpc>
          <a:spcPct val="90000"/>
        </a:lnSpc>
        <a:spcBef>
          <a:spcPts val="1200"/>
        </a:spcBef>
        <a:spcAft>
          <a:spcPts val="200"/>
        </a:spcAft>
        <a:buClr>
          <a:srgbClr val="FFFFFF"/>
        </a:buClr>
        <a:buSzPct val="100000"/>
        <a:buFont typeface="Wingdings" pitchFamily="2"/>
        <a:buChar char=""/>
        <a:tabLst/>
        <a:defRPr lang="en-US" sz="2200" b="0" i="0" u="none" strike="noStrike" kern="1200" cap="none" spc="0" baseline="0">
          <a:solidFill>
            <a:srgbClr val="FFFFFF"/>
          </a:solidFill>
          <a:uFillTx/>
          <a:latin typeface="Corbel"/>
        </a:defRPr>
      </a:lvl1pPr>
      <a:lvl2pPr marL="411480" marR="0" lvl="1" indent="-182880" algn="l" defTabSz="914400" rtl="0" fontAlgn="auto" hangingPunct="1">
        <a:lnSpc>
          <a:spcPct val="90000"/>
        </a:lnSpc>
        <a:spcBef>
          <a:spcPts val="200"/>
        </a:spcBef>
        <a:spcAft>
          <a:spcPts val="400"/>
        </a:spcAft>
        <a:buClr>
          <a:srgbClr val="FFFFFF"/>
        </a:buClr>
        <a:buSzPct val="100000"/>
        <a:buFont typeface="Wingdings" pitchFamily="2"/>
        <a:buChar char=""/>
        <a:tabLst/>
        <a:defRPr lang="en-US" sz="2000" b="0" i="0" u="none" strike="noStrike" kern="1200" cap="none" spc="0" baseline="0">
          <a:solidFill>
            <a:srgbClr val="FFFFFF"/>
          </a:solidFill>
          <a:uFillTx/>
          <a:latin typeface="Corbel"/>
        </a:defRPr>
      </a:lvl2pPr>
      <a:lvl3pPr marL="640080" marR="0" lvl="2" indent="-182880" algn="l" defTabSz="914400" rtl="0" fontAlgn="auto" hangingPunct="1">
        <a:lnSpc>
          <a:spcPct val="90000"/>
        </a:lnSpc>
        <a:spcBef>
          <a:spcPts val="200"/>
        </a:spcBef>
        <a:spcAft>
          <a:spcPts val="400"/>
        </a:spcAft>
        <a:buClr>
          <a:srgbClr val="FFFFFF"/>
        </a:buClr>
        <a:buSzPct val="100000"/>
        <a:buFont typeface="Wingdings" pitchFamily="2"/>
        <a:buChar char=""/>
        <a:tabLst/>
        <a:defRPr lang="en-US" sz="1800" b="0" i="0" u="none" strike="noStrike" kern="1200" cap="none" spc="0" baseline="0">
          <a:solidFill>
            <a:srgbClr val="FFFFFF"/>
          </a:solidFill>
          <a:uFillTx/>
          <a:latin typeface="Corbel"/>
        </a:defRPr>
      </a:lvl3pPr>
      <a:lvl4pPr marL="868680" marR="0" lvl="3" indent="-182880" algn="l" defTabSz="914400" rtl="0" fontAlgn="auto" hangingPunct="1">
        <a:lnSpc>
          <a:spcPct val="90000"/>
        </a:lnSpc>
        <a:spcBef>
          <a:spcPts val="200"/>
        </a:spcBef>
        <a:spcAft>
          <a:spcPts val="400"/>
        </a:spcAft>
        <a:buClr>
          <a:srgbClr val="FFFFFF"/>
        </a:buClr>
        <a:buSzPct val="100000"/>
        <a:buFont typeface="Wingdings" pitchFamily="2"/>
        <a:buChar char=""/>
        <a:tabLst/>
        <a:defRPr lang="en-US" sz="1600" b="0" i="0" u="none" strike="noStrike" kern="1200" cap="none" spc="0" baseline="0">
          <a:solidFill>
            <a:srgbClr val="FFFFFF"/>
          </a:solidFill>
          <a:uFillTx/>
          <a:latin typeface="Corbel"/>
        </a:defRPr>
      </a:lvl4pPr>
      <a:lvl5pPr marL="1097280" marR="0" lvl="4" indent="-182880" algn="l" defTabSz="914400" rtl="0" fontAlgn="auto" hangingPunct="1">
        <a:lnSpc>
          <a:spcPct val="90000"/>
        </a:lnSpc>
        <a:spcBef>
          <a:spcPts val="200"/>
        </a:spcBef>
        <a:spcAft>
          <a:spcPts val="400"/>
        </a:spcAft>
        <a:buClr>
          <a:srgbClr val="FFFFFF"/>
        </a:buClr>
        <a:buSzPct val="100000"/>
        <a:buFont typeface="Wingdings" pitchFamily="2"/>
        <a:buChar char=""/>
        <a:tabLst/>
        <a:defRPr lang="en-US" sz="1600" b="0" i="0" u="none" strike="noStrike" kern="1200" cap="none" spc="0" baseline="0">
          <a:solidFill>
            <a:srgbClr val="FFFFFF"/>
          </a:solidFill>
          <a:uFillTx/>
          <a:latin typeface="Corbel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F0018-01A0-655A-3546-1AB3B437B167}"/>
              </a:ext>
            </a:extLst>
          </p:cNvPr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en-GB"/>
              <a:t>Tank AI Implementation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8F737E-AFFE-4EA4-C77C-256449D476F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/>
            <a:r>
              <a:rPr lang="en-GB"/>
              <a:t>Matt Gilks, Joe Chare, and Ana Costa Ribeiro</a:t>
            </a:r>
          </a:p>
        </p:txBody>
      </p:sp>
      <p:pic>
        <p:nvPicPr>
          <p:cNvPr id="4" name="Recording (26)">
            <a:extLst>
              <a:ext uri="{FF2B5EF4-FFF2-40B4-BE49-F238E27FC236}">
                <a16:creationId xmlns:a16="http://schemas.microsoft.com/office/drawing/2014/main" id="{2C9A2205-4DBA-6093-4170-F9B30FA96F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87750" y="2588611"/>
            <a:ext cx="730248" cy="730248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9B5EA-0125-5DCA-A0A6-3D36F28E5EE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2920" y="284177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GB"/>
              <a:t>AI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CE05A-B826-EFA5-ECC2-2DE03D1D08A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202920" y="2203703"/>
            <a:ext cx="9784080" cy="1060704"/>
          </a:xfrm>
        </p:spPr>
        <p:txBody>
          <a:bodyPr/>
          <a:lstStyle/>
          <a:p>
            <a:pPr lvl="0"/>
            <a:r>
              <a:rPr lang="en-GB" sz="3200"/>
              <a:t>Uses finite-state machine, rule-based system and a behaviour tree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25D67ED-3229-1348-0F8D-E2A4F2CA68A7}"/>
              </a:ext>
            </a:extLst>
          </p:cNvPr>
          <p:cNvSpPr txBox="1"/>
          <p:nvPr/>
        </p:nvSpPr>
        <p:spPr>
          <a:xfrm>
            <a:off x="323094" y="3764273"/>
            <a:ext cx="3809993" cy="271881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>
                <a:solidFill>
                  <a:srgbClr val="FFFFFF"/>
                </a:solidFill>
                <a:uFillTx/>
                <a:latin typeface="Corbel"/>
              </a:rPr>
              <a:t>FSM:</a:t>
            </a:r>
          </a:p>
          <a:p>
            <a:pPr marL="182880" marR="0" lvl="0" indent="-182880" algn="l" defTabSz="914400" rtl="0" fontAlgn="auto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FFFFFF"/>
              </a:buClr>
              <a:buSzPct val="100000"/>
              <a:buFont typeface="Wingdings" pitchFamily="2"/>
              <a:buChar char="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>
                <a:solidFill>
                  <a:srgbClr val="FFFFFF"/>
                </a:solidFill>
                <a:uFillTx/>
                <a:latin typeface="Corbel"/>
              </a:rPr>
              <a:t>Easy to alter and debug specific states</a:t>
            </a:r>
          </a:p>
          <a:p>
            <a:pPr marL="182880" marR="0" lvl="0" indent="-182880" algn="l" defTabSz="914400" rtl="0" fontAlgn="auto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FFFFFF"/>
              </a:buClr>
              <a:buSzPct val="100000"/>
              <a:buFont typeface="Wingdings" pitchFamily="2"/>
              <a:buChar char="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>
                <a:solidFill>
                  <a:srgbClr val="FFFFFF"/>
                </a:solidFill>
                <a:uFillTx/>
                <a:latin typeface="Corbel"/>
              </a:rPr>
              <a:t>Only used 5 states so there weren’t many files to keep track of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BCD1C99-5EC2-A6B6-F4E2-A44C2D214D8C}"/>
              </a:ext>
            </a:extLst>
          </p:cNvPr>
          <p:cNvSpPr txBox="1"/>
          <p:nvPr/>
        </p:nvSpPr>
        <p:spPr>
          <a:xfrm>
            <a:off x="4133087" y="3764273"/>
            <a:ext cx="3383280" cy="271881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70000"/>
              </a:lnSpc>
              <a:spcBef>
                <a:spcPts val="120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>
                <a:solidFill>
                  <a:srgbClr val="FFFFFF"/>
                </a:solidFill>
                <a:uFillTx/>
                <a:latin typeface="Corbel"/>
              </a:rPr>
              <a:t>RBS:</a:t>
            </a:r>
          </a:p>
          <a:p>
            <a:pPr marL="182880" marR="0" lvl="0" indent="-182880" algn="l" defTabSz="914400" rtl="0" fontAlgn="auto" hangingPunct="1">
              <a:lnSpc>
                <a:spcPct val="70000"/>
              </a:lnSpc>
              <a:spcBef>
                <a:spcPts val="1200"/>
              </a:spcBef>
              <a:spcAft>
                <a:spcPts val="200"/>
              </a:spcAft>
              <a:buClr>
                <a:srgbClr val="FFFFFF"/>
              </a:buClr>
              <a:buSzPct val="100000"/>
              <a:buFont typeface="Wingdings" pitchFamily="2"/>
              <a:buChar char="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>
                <a:solidFill>
                  <a:srgbClr val="FFFFFF"/>
                </a:solidFill>
                <a:uFillTx/>
                <a:latin typeface="Corbel"/>
              </a:rPr>
              <a:t>Allowed for logic to define rules and fill in missing situations</a:t>
            </a:r>
          </a:p>
          <a:p>
            <a:pPr marL="182880" marR="0" lvl="0" indent="-182880" algn="l" defTabSz="914400" rtl="0" fontAlgn="auto" hangingPunct="1">
              <a:lnSpc>
                <a:spcPct val="70000"/>
              </a:lnSpc>
              <a:spcBef>
                <a:spcPts val="1200"/>
              </a:spcBef>
              <a:spcAft>
                <a:spcPts val="200"/>
              </a:spcAft>
              <a:buClr>
                <a:srgbClr val="FFFFFF"/>
              </a:buClr>
              <a:buSzPct val="100000"/>
              <a:buFont typeface="Wingdings" pitchFamily="2"/>
              <a:buChar char="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>
                <a:solidFill>
                  <a:srgbClr val="FFFFFF"/>
                </a:solidFill>
                <a:uFillTx/>
                <a:latin typeface="Corbel"/>
              </a:rPr>
              <a:t> Simple to change or add rules</a:t>
            </a:r>
          </a:p>
          <a:p>
            <a:pPr marL="182880" marR="0" lvl="0" indent="-182880" algn="l" defTabSz="914400" rtl="0" fontAlgn="auto" hangingPunct="1">
              <a:lnSpc>
                <a:spcPct val="70000"/>
              </a:lnSpc>
              <a:spcBef>
                <a:spcPts val="1200"/>
              </a:spcBef>
              <a:spcAft>
                <a:spcPts val="200"/>
              </a:spcAft>
              <a:buClr>
                <a:srgbClr val="FFFFFF"/>
              </a:buClr>
              <a:buSzPct val="100000"/>
              <a:buFont typeface="Wingdings" pitchFamily="2"/>
              <a:buChar char="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>
                <a:solidFill>
                  <a:srgbClr val="FFFFFF"/>
                </a:solidFill>
                <a:uFillTx/>
                <a:latin typeface="Corbel"/>
              </a:rPr>
              <a:t>Solved the simplicity of the state machine – AI had better reasoning</a:t>
            </a:r>
          </a:p>
          <a:p>
            <a:pPr marL="182880" marR="0" lvl="0" indent="-182880" algn="l" defTabSz="914400" rtl="0" fontAlgn="auto" hangingPunct="1">
              <a:lnSpc>
                <a:spcPct val="70000"/>
              </a:lnSpc>
              <a:spcBef>
                <a:spcPts val="1200"/>
              </a:spcBef>
              <a:spcAft>
                <a:spcPts val="200"/>
              </a:spcAft>
              <a:buClr>
                <a:srgbClr val="FFFFFF"/>
              </a:buClr>
              <a:buSzPct val="100000"/>
              <a:buFont typeface="Wingdings" pitchFamily="2"/>
              <a:buChar char="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000" b="0" i="0" u="none" strike="noStrike" kern="1200" cap="none" spc="0" baseline="0">
              <a:solidFill>
                <a:srgbClr val="FFFFFF"/>
              </a:solidFill>
              <a:uFillTx/>
              <a:latin typeface="Corbel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51FDBF7-F9CE-7B3E-8DD7-90621B6455BB}"/>
              </a:ext>
            </a:extLst>
          </p:cNvPr>
          <p:cNvSpPr txBox="1"/>
          <p:nvPr/>
        </p:nvSpPr>
        <p:spPr>
          <a:xfrm>
            <a:off x="7687059" y="3764273"/>
            <a:ext cx="4075169" cy="22060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>
                <a:solidFill>
                  <a:srgbClr val="FFFFFF"/>
                </a:solidFill>
                <a:uFillTx/>
                <a:latin typeface="Corbel"/>
              </a:rPr>
              <a:t>BT:</a:t>
            </a:r>
          </a:p>
          <a:p>
            <a:pPr marL="182880" marR="0" lvl="0" indent="-182880" algn="l" defTabSz="914400" rtl="0" fontAlgn="auto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FFFFFF"/>
              </a:buClr>
              <a:buSzPct val="100000"/>
              <a:buFont typeface="Wingdings" pitchFamily="2"/>
              <a:buChar char="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>
                <a:solidFill>
                  <a:srgbClr val="FFFFFF"/>
                </a:solidFill>
                <a:uFillTx/>
                <a:latin typeface="Corbel"/>
              </a:rPr>
              <a:t>Wrapped everything together in to make code readable</a:t>
            </a:r>
          </a:p>
          <a:p>
            <a:pPr marL="182880" marR="0" lvl="0" indent="-182880" algn="l" defTabSz="914400" rtl="0" fontAlgn="auto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FFFFFF"/>
              </a:buClr>
              <a:buSzPct val="100000"/>
              <a:buFont typeface="Wingdings" pitchFamily="2"/>
              <a:buChar char="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0" i="0" u="none" strike="noStrike" kern="1200" cap="none" spc="0" baseline="0">
                <a:solidFill>
                  <a:srgbClr val="FFFFFF"/>
                </a:solidFill>
                <a:uFillTx/>
                <a:latin typeface="Corbel"/>
              </a:rPr>
              <a:t>Controlled any rules conflicts </a:t>
            </a:r>
          </a:p>
          <a:p>
            <a:pPr marL="182880" marR="0" lvl="0" indent="-182880" algn="l" defTabSz="914400" rtl="0" fontAlgn="auto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FFFFFF"/>
              </a:buClr>
              <a:buSzPct val="100000"/>
              <a:buFont typeface="Wingdings" pitchFamily="2"/>
              <a:buChar char="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000" b="0" i="0" u="none" strike="noStrike" kern="1200" cap="none" spc="0" baseline="0">
              <a:solidFill>
                <a:srgbClr val="FFFFFF"/>
              </a:solidFill>
              <a:uFillTx/>
              <a:latin typeface="Corbel"/>
            </a:endParaRPr>
          </a:p>
        </p:txBody>
      </p:sp>
      <p:pic>
        <p:nvPicPr>
          <p:cNvPr id="7" name="AI Techniques">
            <a:extLst>
              <a:ext uri="{FF2B5EF4-FFF2-40B4-BE49-F238E27FC236}">
                <a16:creationId xmlns:a16="http://schemas.microsoft.com/office/drawing/2014/main" id="{5BF9AB56-5A95-1219-2B3B-E29B4EA8D3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59676" y="733760"/>
            <a:ext cx="609603" cy="60960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369"/>
    </mc:Choice>
    <mc:Fallback>
      <p:transition spd="slow" advTm="383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02454-29CB-E656-473E-53E0E942DC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2920" y="284177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GB"/>
              <a:t>Designs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0FE5E-D3D6-404B-623B-F6E2F8DE8C54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202920" y="2011680"/>
            <a:ext cx="10014115" cy="4723826"/>
          </a:xfrm>
        </p:spPr>
        <p:txBody>
          <a:bodyPr>
            <a:noAutofit/>
          </a:bodyPr>
          <a:lstStyle/>
          <a:p>
            <a:pPr lvl="0"/>
            <a:r>
              <a:rPr lang="en-GB" sz="3200"/>
              <a:t>We implemented the required Patrol, Pursue, and Attack states</a:t>
            </a:r>
            <a:endParaRPr lang="en-US"/>
          </a:p>
          <a:p>
            <a:pPr lvl="0"/>
            <a:r>
              <a:rPr lang="en-GB" sz="3200"/>
              <a:t>We also added extra states like Flee and Outrun to make the tank react better to risky situations</a:t>
            </a:r>
            <a:endParaRPr lang="en-GB"/>
          </a:p>
          <a:p>
            <a:pPr lvl="0"/>
            <a:r>
              <a:rPr lang="en-GB" sz="3200"/>
              <a:t>Each state has its own script, which made it easier to work on different behaviours as a group</a:t>
            </a:r>
            <a:endParaRPr lang="en-GB"/>
          </a:p>
          <a:p>
            <a:pPr lvl="0"/>
            <a:r>
              <a:rPr lang="en-GB" sz="3200"/>
              <a:t>The state machine controls how the tank switches between these states based on what’s happening in the game</a:t>
            </a:r>
            <a:endParaRPr lang="en-GB"/>
          </a:p>
          <a:p>
            <a:pPr lvl="0"/>
            <a:endParaRPr lang="en-GB" sz="3200"/>
          </a:p>
          <a:p>
            <a:pPr lvl="0"/>
            <a:endParaRPr lang="en-GB" sz="3200"/>
          </a:p>
          <a:p>
            <a:pPr lvl="0"/>
            <a:endParaRPr lang="en-GB"/>
          </a:p>
        </p:txBody>
      </p:sp>
      <p:pic>
        <p:nvPicPr>
          <p:cNvPr id="4" name="Recording (18)">
            <a:extLst>
              <a:ext uri="{FF2B5EF4-FFF2-40B4-BE49-F238E27FC236}">
                <a16:creationId xmlns:a16="http://schemas.microsoft.com/office/drawing/2014/main" id="{088297B0-8E5F-775A-049A-9FEDE5146B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89931" y="777870"/>
            <a:ext cx="730248" cy="528971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AF658-CA6B-2AEE-50F2-4F44706E8F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2920" y="284177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GB"/>
              <a:t>Intended behaviour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36633-7254-FCAF-4C58-8D3CF633E1A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202920" y="2011680"/>
            <a:ext cx="10057247" cy="4580046"/>
          </a:xfrm>
        </p:spPr>
        <p:txBody>
          <a:bodyPr>
            <a:noAutofit/>
          </a:bodyPr>
          <a:lstStyle/>
          <a:p>
            <a:pPr lvl="0"/>
            <a:r>
              <a:rPr lang="en-GB" sz="3200"/>
              <a:t>The tank patrols the map when no enemies are nearby</a:t>
            </a:r>
          </a:p>
          <a:p>
            <a:pPr lvl="0"/>
            <a:r>
              <a:rPr lang="en-GB" sz="3200"/>
              <a:t>When an enemy or base is detected, it switches to pursuing the target</a:t>
            </a:r>
          </a:p>
          <a:p>
            <a:pPr lvl="0"/>
            <a:r>
              <a:rPr lang="en-GB" sz="3200"/>
              <a:t>Once close enough, it attacks while keeping a safe distance</a:t>
            </a:r>
          </a:p>
          <a:p>
            <a:pPr lvl="0"/>
            <a:r>
              <a:rPr lang="en-GB" sz="3200"/>
              <a:t>If health, fuel, or ammo gets low, the tank retreats instead of fighting</a:t>
            </a:r>
          </a:p>
          <a:p>
            <a:pPr lvl="0"/>
            <a:r>
              <a:rPr lang="en-GB" sz="3200"/>
              <a:t>In some situations, the tank tries to outrun enemies rather than engage</a:t>
            </a:r>
          </a:p>
          <a:p>
            <a:pPr lvl="0"/>
            <a:endParaRPr lang="en-GB"/>
          </a:p>
        </p:txBody>
      </p:sp>
      <p:pic>
        <p:nvPicPr>
          <p:cNvPr id="4" name="Recording (19)">
            <a:extLst>
              <a:ext uri="{FF2B5EF4-FFF2-40B4-BE49-F238E27FC236}">
                <a16:creationId xmlns:a16="http://schemas.microsoft.com/office/drawing/2014/main" id="{EAC05EB4-0FB2-3A1A-7506-DFF0CB052B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51664" y="734738"/>
            <a:ext cx="514587" cy="600852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F3E2C-A2D8-3631-3A8C-F1080C9E9C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2920" y="284177"/>
            <a:ext cx="9784080" cy="15087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GB"/>
              <a:t>Testing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BCE7576F-DF58-823B-4002-75BCC5E25DF1}"/>
              </a:ext>
            </a:extLst>
          </p:cNvPr>
          <p:cNvGraphicFramePr>
            <a:graphicFrameLocks noGrp="1"/>
          </p:cNvGraphicFramePr>
          <p:nvPr/>
        </p:nvGraphicFramePr>
        <p:xfrm>
          <a:off x="556851" y="1896913"/>
          <a:ext cx="11037740" cy="4775161"/>
        </p:xfrm>
        <a:graphic>
          <a:graphicData uri="http://schemas.openxmlformats.org/drawingml/2006/table">
            <a:tbl>
              <a:tblPr firstRow="1" lastCol="1" bandRow="1">
                <a:effectLst/>
                <a:tableStyleId>{D7AC3CCA-C797-4891-BE02-D94E43425B78}</a:tableStyleId>
              </a:tblPr>
              <a:tblGrid>
                <a:gridCol w="5518870">
                  <a:extLst>
                    <a:ext uri="{9D8B030D-6E8A-4147-A177-3AD203B41FA5}">
                      <a16:colId xmlns:a16="http://schemas.microsoft.com/office/drawing/2014/main" val="1398734258"/>
                    </a:ext>
                  </a:extLst>
                </a:gridCol>
                <a:gridCol w="5518870">
                  <a:extLst>
                    <a:ext uri="{9D8B030D-6E8A-4147-A177-3AD203B41FA5}">
                      <a16:colId xmlns:a16="http://schemas.microsoft.com/office/drawing/2014/main" val="3650717598"/>
                    </a:ext>
                  </a:extLst>
                </a:gridCol>
              </a:tblGrid>
              <a:tr h="440228">
                <a:tc>
                  <a:txBody>
                    <a:bodyPr/>
                    <a:lstStyle/>
                    <a:p>
                      <a:pPr lvl="0" algn="ctr"/>
                      <a:r>
                        <a:rPr lang="en-GB" sz="1600" b="1" u="none"/>
                        <a:t>PROBLEMS FOUND DURING PLAYTESTS OR CODE</a:t>
                      </a:r>
                    </a:p>
                  </a:txBody>
                  <a:tcPr>
                    <a:solidFill>
                      <a:srgbClr val="747474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GB" sz="1600" b="1" u="none"/>
                        <a:t>SOLUTIONS</a:t>
                      </a:r>
                    </a:p>
                  </a:txBody>
                  <a:tcPr>
                    <a:solidFill>
                      <a:srgbClr val="7474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7958684"/>
                  </a:ext>
                </a:extLst>
              </a:tr>
              <a:tr h="652150">
                <a:tc>
                  <a:txBody>
                    <a:bodyPr/>
                    <a:lstStyle/>
                    <a:p>
                      <a:pPr lvl="0"/>
                      <a:r>
                        <a:rPr lang="en-GB" sz="1600" b="0"/>
                        <a:t>Tanks would get too close, projectiles would then not hit the tanks, and no health would be deducted.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GB" sz="1600" b="0"/>
                        <a:t>CreateDistance() function in AttackState, if the tank’s target is very close, it will move back then continue attacking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210934"/>
                  </a:ext>
                </a:extLst>
              </a:tr>
              <a:tr h="793562">
                <a:tc>
                  <a:txBody>
                    <a:bodyPr/>
                    <a:lstStyle/>
                    <a:p>
                      <a:pPr lvl="0"/>
                      <a:r>
                        <a:rPr lang="en-GB" sz="1600" b="0"/>
                        <a:t>During patrol, the player tank would not collect any consumables even if it saw them. It then would go towards them but never collect them.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GB" sz="1600" b="0"/>
                        <a:t>Fixed the behaviour so that the tank will collect consumables its not full of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347731"/>
                  </a:ext>
                </a:extLst>
              </a:tr>
              <a:tr h="878619">
                <a:tc>
                  <a:txBody>
                    <a:bodyPr/>
                    <a:lstStyle/>
                    <a:p>
                      <a:pPr lvl="0"/>
                      <a:r>
                        <a:rPr lang="en-GB" sz="1600" b="0"/>
                        <a:t>The player tank would be in flee mode from low health or low ammo but never found a suitable consumable. It meant that just ran out of fuel without ever attack the enemy tank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GB" sz="1600" b="0"/>
                        <a:t>OutrunState will trigger to try and kill the enemy tank without ever attacking.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9919513"/>
                  </a:ext>
                </a:extLst>
              </a:tr>
              <a:tr h="558433">
                <a:tc>
                  <a:txBody>
                    <a:bodyPr/>
                    <a:lstStyle/>
                    <a:p>
                      <a:pPr lvl="0"/>
                      <a:r>
                        <a:rPr lang="en-GB" sz="1600" b="0"/>
                        <a:t>Needed another antecedent C and some rules needed a rule for !A &amp;&amp; B and A &amp;&amp; B &amp;&amp; !C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GB" sz="1600" b="0"/>
                        <a:t>Added an extra variables and cases in Rule.cs to accommodate for these rules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4455556"/>
                  </a:ext>
                </a:extLst>
              </a:tr>
              <a:tr h="558433">
                <a:tc>
                  <a:txBody>
                    <a:bodyPr/>
                    <a:lstStyle/>
                    <a:p>
                      <a:pPr lvl="0"/>
                      <a:r>
                        <a:rPr lang="en-GB" sz="1600" b="0"/>
                        <a:t>FleeState was unintelligent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GB" sz="1600" b="0"/>
                        <a:t>Fixed behaviour by making it flee if there is the enemy nearby rather than infinitely, then return to PatrolState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250309"/>
                  </a:ext>
                </a:extLst>
              </a:tr>
              <a:tr h="793562">
                <a:tc>
                  <a:txBody>
                    <a:bodyPr/>
                    <a:lstStyle/>
                    <a:p>
                      <a:pPr lvl="0"/>
                      <a:r>
                        <a:rPr lang="en-GB" sz="1600" b="0"/>
                        <a:t>Tank could only ever fight the enemy tank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GB" sz="1600" b="0"/>
                        <a:t>Added a GetTarget() function in AttackState so that the tank can attack both a tank and enemy bases if it cannot find the enemy tank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1251143"/>
                  </a:ext>
                </a:extLst>
              </a:tr>
            </a:tbl>
          </a:graphicData>
        </a:graphic>
      </p:graphicFrame>
      <p:pic>
        <p:nvPicPr>
          <p:cNvPr id="4" name="Testing">
            <a:extLst>
              <a:ext uri="{FF2B5EF4-FFF2-40B4-BE49-F238E27FC236}">
                <a16:creationId xmlns:a16="http://schemas.microsoft.com/office/drawing/2014/main" id="{ED60C586-EEFF-FC6E-7798-E6DA0AFE71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59476" y="733760"/>
            <a:ext cx="609603" cy="60960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018"/>
    </mc:Choice>
    <mc:Fallback>
      <p:transition spd="slow" advTm="1150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nded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Banded</Template>
  <TotalTime>179</TotalTime>
  <Words>463</Words>
  <Application>Microsoft Office PowerPoint</Application>
  <PresentationFormat>Widescreen</PresentationFormat>
  <Paragraphs>43</Paragraphs>
  <Slides>5</Slides>
  <Notes>2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Arial</vt:lpstr>
      <vt:lpstr>Corbel</vt:lpstr>
      <vt:lpstr>Wingdings</vt:lpstr>
      <vt:lpstr>Banded</vt:lpstr>
      <vt:lpstr>Tank AI Implementation</vt:lpstr>
      <vt:lpstr>AI techniques</vt:lpstr>
      <vt:lpstr>Designs</vt:lpstr>
      <vt:lpstr>Intended behaviour</vt:lpstr>
      <vt:lpstr>Testing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 Gilks</dc:creator>
  <cp:lastModifiedBy>Matt Gilks</cp:lastModifiedBy>
  <cp:revision>32</cp:revision>
  <dcterms:created xsi:type="dcterms:W3CDTF">2025-12-09T22:02:19Z</dcterms:created>
  <dcterms:modified xsi:type="dcterms:W3CDTF">2025-12-13T17:20:31Z</dcterms:modified>
</cp:coreProperties>
</file>

<file path=docProps/thumbnail.jpeg>
</file>